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embeddedFontLst>
    <p:embeddedFont>
      <p:font typeface="Inter" panose="02000503000000020004" pitchFamily="2" charset="0"/>
      <p:regular r:id="rId22"/>
      <p:bold r:id="rId23"/>
    </p:embeddedFont>
    <p:embeddedFont>
      <p:font typeface="Inter Black" panose="02000503000000020004" pitchFamily="2" charset="0"/>
      <p:bold r:id="rId24"/>
    </p:embeddedFont>
    <p:embeddedFont>
      <p:font typeface="Inter ExtraBold" panose="02000503000000020004" pitchFamily="2" charset="0"/>
      <p:bold r:id="rId25"/>
    </p:embeddedFont>
    <p:embeddedFont>
      <p:font typeface="Play" pitchFamily="2" charset="0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hqmaG+gOb2Q3pSeDpr8J67WcX3G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va Gnedin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9"/>
    <p:restoredTop sz="94673"/>
  </p:normalViewPr>
  <p:slideViewPr>
    <p:cSldViewPr snapToGrid="0">
      <p:cViewPr>
        <p:scale>
          <a:sx n="74" d="100"/>
          <a:sy n="74" d="100"/>
        </p:scale>
        <p:origin x="84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30" Type="http://customschemas.google.com/relationships/presentationmetadata" Target="meta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9613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2" name="Google Shape;272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3" name="Google Shape;283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8" name="Google Shape;308;p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8" name="Google Shape;338;p1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" name="Google Shape;17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" name="Google Shape;35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4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7.jp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62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21" Type="http://schemas.openxmlformats.org/officeDocument/2006/relationships/image" Target="../media/image88.png"/><Relationship Id="rId34" Type="http://schemas.openxmlformats.org/officeDocument/2006/relationships/image" Target="../media/image101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33" Type="http://schemas.openxmlformats.org/officeDocument/2006/relationships/image" Target="../media/image100.png"/><Relationship Id="rId38" Type="http://schemas.openxmlformats.org/officeDocument/2006/relationships/image" Target="../media/image10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32" Type="http://schemas.openxmlformats.org/officeDocument/2006/relationships/image" Target="../media/image99.png"/><Relationship Id="rId37" Type="http://schemas.openxmlformats.org/officeDocument/2006/relationships/image" Target="../media/image104.pn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36" Type="http://schemas.openxmlformats.org/officeDocument/2006/relationships/image" Target="../media/image103.png"/><Relationship Id="rId10" Type="http://schemas.openxmlformats.org/officeDocument/2006/relationships/image" Target="../media/image62.png"/><Relationship Id="rId19" Type="http://schemas.openxmlformats.org/officeDocument/2006/relationships/image" Target="../media/image86.png"/><Relationship Id="rId31" Type="http://schemas.openxmlformats.org/officeDocument/2006/relationships/image" Target="../media/image9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Relationship Id="rId35" Type="http://schemas.openxmlformats.org/officeDocument/2006/relationships/image" Target="../media/image102.png"/><Relationship Id="rId8" Type="http://schemas.openxmlformats.org/officeDocument/2006/relationships/image" Target="../media/image76.png"/><Relationship Id="rId3" Type="http://schemas.openxmlformats.org/officeDocument/2006/relationships/image" Target="../media/image5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3.jpg"/><Relationship Id="rId21" Type="http://schemas.openxmlformats.org/officeDocument/2006/relationships/image" Target="../media/image27.png"/><Relationship Id="rId34" Type="http://schemas.openxmlformats.org/officeDocument/2006/relationships/image" Target="../media/image4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8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955546"/>
            <a:ext cx="2579084" cy="261758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1238250" y="8239125"/>
            <a:ext cx="1297305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7500"/>
              <a:buFont typeface="Play"/>
              <a:buNone/>
            </a:pPr>
            <a:r>
              <a:rPr lang="en-US" sz="7500" b="1" i="0" u="none" strike="noStrike" cap="none">
                <a:solidFill>
                  <a:srgbClr val="FCFCFC"/>
                </a:solidFill>
                <a:latin typeface="Play"/>
                <a:ea typeface="Play"/>
                <a:cs typeface="Play"/>
                <a:sym typeface="Play"/>
              </a:rPr>
              <a:t>Введение в анализ данных</a:t>
            </a:r>
            <a:endParaRPr sz="7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7000" y="2143125"/>
            <a:ext cx="12954000" cy="73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6425" y="3343275"/>
            <a:ext cx="6819900" cy="55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10375" y="3400425"/>
            <a:ext cx="4781550" cy="42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0"/>
          <p:cNvSpPr/>
          <p:nvPr/>
        </p:nvSpPr>
        <p:spPr>
          <a:xfrm>
            <a:off x="11716345" y="7729240"/>
            <a:ext cx="1238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200"/>
              <a:buFont typeface="Play"/>
              <a:buNone/>
            </a:pPr>
            <a:r>
              <a:rPr lang="en-US" sz="12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6523025" y="7729240"/>
            <a:ext cx="1238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200"/>
              <a:buFont typeface="Play"/>
              <a:buNone/>
            </a:pPr>
            <a:r>
              <a:rPr lang="en-US" sz="12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5" name="Google Shape;185;p10"/>
          <p:cNvSpPr/>
          <p:nvPr/>
        </p:nvSpPr>
        <p:spPr>
          <a:xfrm>
            <a:off x="6469187" y="7592262"/>
            <a:ext cx="1238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200"/>
              <a:buFont typeface="Play"/>
              <a:buNone/>
            </a:pPr>
            <a:r>
              <a:rPr lang="en-US" sz="12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" name="Google Shape;186;p10"/>
          <p:cNvSpPr/>
          <p:nvPr/>
        </p:nvSpPr>
        <p:spPr>
          <a:xfrm>
            <a:off x="6297960" y="7083456"/>
            <a:ext cx="266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200"/>
              <a:buFont typeface="Play"/>
              <a:buNone/>
            </a:pPr>
            <a:r>
              <a:rPr lang="en-US" sz="12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0.2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6160963" y="6501268"/>
            <a:ext cx="266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200"/>
              <a:buFont typeface="Play"/>
              <a:buNone/>
            </a:pPr>
            <a:r>
              <a:rPr lang="en-US" sz="12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0.4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5989737" y="5875055"/>
            <a:ext cx="266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200"/>
              <a:buFont typeface="Play"/>
              <a:buNone/>
            </a:pPr>
            <a:r>
              <a:rPr lang="en-US" sz="12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0.6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9" name="Google Shape;189;p10"/>
          <p:cNvSpPr/>
          <p:nvPr/>
        </p:nvSpPr>
        <p:spPr>
          <a:xfrm>
            <a:off x="5823421" y="5150988"/>
            <a:ext cx="266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200"/>
              <a:buFont typeface="Play"/>
              <a:buNone/>
            </a:pPr>
            <a:r>
              <a:rPr lang="en-US" sz="12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0.8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5686425" y="4353539"/>
            <a:ext cx="952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200"/>
              <a:buFont typeface="Play"/>
              <a:buNone/>
            </a:pPr>
            <a:r>
              <a:rPr lang="en-US" sz="12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11366413" y="8096166"/>
            <a:ext cx="266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200"/>
              <a:buFont typeface="Play"/>
              <a:buNone/>
            </a:pPr>
            <a:r>
              <a:rPr lang="en-US" sz="12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0.2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6870390" y="8096166"/>
            <a:ext cx="266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200"/>
              <a:buFont typeface="Play"/>
              <a:buNone/>
            </a:pPr>
            <a:r>
              <a:rPr lang="en-US" sz="12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0.2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10940802" y="8526689"/>
            <a:ext cx="266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200"/>
              <a:buFont typeface="Play"/>
              <a:buNone/>
            </a:pPr>
            <a:r>
              <a:rPr lang="en-US" sz="12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0.4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7315572" y="8526689"/>
            <a:ext cx="266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200"/>
              <a:buFont typeface="Play"/>
              <a:buNone/>
            </a:pPr>
            <a:r>
              <a:rPr lang="en-US" sz="12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0.4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3675051" y="7471655"/>
            <a:ext cx="2971799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ru-RU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МАТЕМАТИКА</a:t>
            </a:r>
            <a:endParaRPr sz="24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11574364" y="7366192"/>
            <a:ext cx="2971798" cy="45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ru-RU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Разработка</a:t>
            </a:r>
            <a:endParaRPr sz="24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7323331" y="2400300"/>
            <a:ext cx="3762375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ru-RU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ДОМЕННАЯ ОБЛАСТЬ</a:t>
            </a:r>
            <a:endParaRPr sz="24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1238250" y="762000"/>
            <a:ext cx="1034415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РАСПРЕДЕЛЕНИЕ ДЕЯТЕЛЬНОСТИ</a:t>
            </a:r>
            <a:b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6316898" y="2931263"/>
            <a:ext cx="5558954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ru-RU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Экспертиза в области бизнеса</a:t>
            </a:r>
            <a:endParaRPr sz="165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3579800" y="7983559"/>
            <a:ext cx="2943225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ru-RU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Статистика</a:t>
            </a:r>
            <a:r>
              <a:rPr lang="en-US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ru-RU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алгоритмы</a:t>
            </a:r>
            <a:r>
              <a:rPr lang="en-US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ru-RU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машинное обучение</a:t>
            </a:r>
            <a:endParaRPr sz="165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11619853" y="7843540"/>
            <a:ext cx="2790825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ru-RU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Программирование</a:t>
            </a:r>
            <a:r>
              <a:rPr lang="en-US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ru-RU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Инженерия</a:t>
            </a:r>
            <a:r>
              <a:rPr lang="en-US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Devops</a:t>
            </a:r>
            <a:endParaRPr sz="165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7000" y="1952625"/>
            <a:ext cx="12954000" cy="73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14725" y="2428875"/>
            <a:ext cx="11258550" cy="62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1"/>
          <p:cNvSpPr/>
          <p:nvPr/>
        </p:nvSpPr>
        <p:spPr>
          <a:xfrm>
            <a:off x="1238250" y="762000"/>
            <a:ext cx="1034415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РАСПРЕДЕЛЕНИЕ ДЕЯТЕЛЬНОСТИ</a:t>
            </a:r>
            <a:b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11706225" y="4943475"/>
            <a:ext cx="27051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ENGINEER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11906250" y="8315325"/>
            <a:ext cx="230505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DEVOPS</a:t>
            </a:r>
            <a:endParaRPr sz="165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4" name="Google Shape;214;p11"/>
          <p:cNvSpPr/>
          <p:nvPr/>
        </p:nvSpPr>
        <p:spPr>
          <a:xfrm>
            <a:off x="7886700" y="4943475"/>
            <a:ext cx="27051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ANALYST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5" name="Google Shape;215;p11"/>
          <p:cNvSpPr/>
          <p:nvPr/>
        </p:nvSpPr>
        <p:spPr>
          <a:xfrm>
            <a:off x="3505200" y="4591050"/>
            <a:ext cx="5429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MATH</a:t>
            </a:r>
            <a:endParaRPr sz="135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6" name="Google Shape;216;p11"/>
          <p:cNvSpPr/>
          <p:nvPr/>
        </p:nvSpPr>
        <p:spPr>
          <a:xfrm>
            <a:off x="3505200" y="7972425"/>
            <a:ext cx="5429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MATH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7" name="Google Shape;217;p11"/>
          <p:cNvSpPr/>
          <p:nvPr/>
        </p:nvSpPr>
        <p:spPr>
          <a:xfrm>
            <a:off x="7334250" y="4591050"/>
            <a:ext cx="5429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MATH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8" name="Google Shape;218;p11"/>
          <p:cNvSpPr/>
          <p:nvPr/>
        </p:nvSpPr>
        <p:spPr>
          <a:xfrm>
            <a:off x="7334250" y="7972425"/>
            <a:ext cx="5429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MATH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11134725" y="4591050"/>
            <a:ext cx="5429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MATH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0" name="Google Shape;220;p11"/>
          <p:cNvSpPr/>
          <p:nvPr/>
        </p:nvSpPr>
        <p:spPr>
          <a:xfrm>
            <a:off x="11134725" y="7972425"/>
            <a:ext cx="5429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MATH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1" name="Google Shape;221;p11"/>
          <p:cNvSpPr/>
          <p:nvPr/>
        </p:nvSpPr>
        <p:spPr>
          <a:xfrm>
            <a:off x="6781800" y="4591050"/>
            <a:ext cx="3905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DEV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2" name="Google Shape;222;p11"/>
          <p:cNvSpPr/>
          <p:nvPr/>
        </p:nvSpPr>
        <p:spPr>
          <a:xfrm>
            <a:off x="6781800" y="7972425"/>
            <a:ext cx="3905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DEV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3" name="Google Shape;223;p11"/>
          <p:cNvSpPr/>
          <p:nvPr/>
        </p:nvSpPr>
        <p:spPr>
          <a:xfrm>
            <a:off x="10591800" y="4591050"/>
            <a:ext cx="3905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DEV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4" name="Google Shape;224;p11"/>
          <p:cNvSpPr/>
          <p:nvPr/>
        </p:nvSpPr>
        <p:spPr>
          <a:xfrm>
            <a:off x="10591800" y="7972425"/>
            <a:ext cx="3905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DEV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5" name="Google Shape;225;p11"/>
          <p:cNvSpPr/>
          <p:nvPr/>
        </p:nvSpPr>
        <p:spPr>
          <a:xfrm>
            <a:off x="14401800" y="4591050"/>
            <a:ext cx="3905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DEV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6" name="Google Shape;226;p11"/>
          <p:cNvSpPr/>
          <p:nvPr/>
        </p:nvSpPr>
        <p:spPr>
          <a:xfrm>
            <a:off x="14401800" y="7972425"/>
            <a:ext cx="3905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DEV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7" name="Google Shape;227;p11"/>
          <p:cNvSpPr/>
          <p:nvPr/>
        </p:nvSpPr>
        <p:spPr>
          <a:xfrm>
            <a:off x="4962525" y="2428875"/>
            <a:ext cx="914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  <a:endParaRPr sz="135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8" name="Google Shape;228;p11"/>
          <p:cNvSpPr/>
          <p:nvPr/>
        </p:nvSpPr>
        <p:spPr>
          <a:xfrm>
            <a:off x="4962525" y="5810250"/>
            <a:ext cx="914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9" name="Google Shape;229;p11"/>
          <p:cNvSpPr/>
          <p:nvPr/>
        </p:nvSpPr>
        <p:spPr>
          <a:xfrm>
            <a:off x="8820150" y="2428875"/>
            <a:ext cx="914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0" name="Google Shape;230;p11"/>
          <p:cNvSpPr/>
          <p:nvPr/>
        </p:nvSpPr>
        <p:spPr>
          <a:xfrm>
            <a:off x="8820150" y="5810250"/>
            <a:ext cx="914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1" name="Google Shape;231;p11"/>
          <p:cNvSpPr/>
          <p:nvPr/>
        </p:nvSpPr>
        <p:spPr>
          <a:xfrm>
            <a:off x="12601575" y="2428875"/>
            <a:ext cx="914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2" name="Google Shape;232;p11"/>
          <p:cNvSpPr/>
          <p:nvPr/>
        </p:nvSpPr>
        <p:spPr>
          <a:xfrm>
            <a:off x="12601575" y="5810250"/>
            <a:ext cx="914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" name="Google Shape;233;p11"/>
          <p:cNvSpPr/>
          <p:nvPr/>
        </p:nvSpPr>
        <p:spPr>
          <a:xfrm>
            <a:off x="8572500" y="8315325"/>
            <a:ext cx="13335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ANALYST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4" name="Google Shape;234;p11"/>
          <p:cNvSpPr/>
          <p:nvPr/>
        </p:nvSpPr>
        <p:spPr>
          <a:xfrm>
            <a:off x="4448175" y="4943475"/>
            <a:ext cx="19431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ML ENGINEER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" name="Google Shape;235;p11"/>
          <p:cNvSpPr/>
          <p:nvPr/>
        </p:nvSpPr>
        <p:spPr>
          <a:xfrm>
            <a:off x="4067175" y="8315325"/>
            <a:ext cx="27051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ML RESEARCHER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1113" y="1828801"/>
            <a:ext cx="13569815" cy="754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"/>
          <p:cNvSpPr/>
          <p:nvPr/>
        </p:nvSpPr>
        <p:spPr>
          <a:xfrm>
            <a:off x="1238250" y="762000"/>
            <a:ext cx="81851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ru-RU" sz="42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ПИРАМИДА ПОТРЕБНОСТЕЙ</a:t>
            </a:r>
            <a:endParaRPr lang="ru-RU" sz="4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1451113" y="3337443"/>
            <a:ext cx="7413859" cy="111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ru-RU" sz="27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ИЕРАРХИЯ ПОТРЕБНОСТЕЙ</a:t>
            </a:r>
            <a:endParaRPr lang="en-US" sz="2700" b="1" dirty="0">
              <a:solidFill>
                <a:srgbClr val="44EB9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ru-RU" sz="27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ДЛЯ</a:t>
            </a:r>
            <a:r>
              <a:rPr lang="en-US" sz="27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 DATA-DRIVEN </a:t>
            </a:r>
            <a:r>
              <a:rPr lang="ru-RU" sz="27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ПОДХОДА</a:t>
            </a:r>
            <a:endParaRPr sz="27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9688484" y="2865630"/>
            <a:ext cx="2300049" cy="92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en-US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AI, </a:t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</a:t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LEARNING</a:t>
            </a:r>
            <a:endParaRPr sz="165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9232933" y="4173233"/>
            <a:ext cx="3215629" cy="1260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4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en-US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A/B </a:t>
            </a:r>
            <a:r>
              <a:rPr lang="ru-RU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ТЕСТИРОВАНИЕ</a:t>
            </a:r>
            <a:r>
              <a:rPr lang="en-US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, </a:t>
            </a:r>
            <a:r>
              <a:rPr lang="ru-RU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ЭКСПЕРИМЕНТЫ</a:t>
            </a:r>
            <a:r>
              <a:rPr lang="en-US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,</a:t>
            </a:r>
            <a:endParaRPr lang="ru-RU" sz="1654" dirty="0">
              <a:solidFill>
                <a:srgbClr val="FFFFFF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marL="0" marR="0" lvl="0" indent="0" algn="ctr" rtl="0">
              <a:lnSpc>
                <a:spcPct val="1224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1654" dirty="0">
                <a:solidFill>
                  <a:srgbClr val="FFFFFF"/>
                </a:solidFill>
                <a:latin typeface="Inter Black"/>
                <a:ea typeface="Inter Black"/>
                <a:cs typeface="Calibri"/>
                <a:sym typeface="Inter Black"/>
              </a:rPr>
              <a:t>КЛАССИЧЕСКИЙ </a:t>
            </a:r>
            <a:r>
              <a:rPr lang="en-US" sz="1654" dirty="0">
                <a:solidFill>
                  <a:srgbClr val="FFFFFF"/>
                </a:solidFill>
                <a:latin typeface="Inter Black"/>
                <a:ea typeface="Inter Black"/>
                <a:cs typeface="Calibri"/>
                <a:sym typeface="Inter Black"/>
              </a:rPr>
              <a:t>ML</a:t>
            </a:r>
            <a:endParaRPr sz="165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8606558" y="5571333"/>
            <a:ext cx="4463900" cy="1613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4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АНАЛИТИКА</a:t>
            </a:r>
            <a:r>
              <a:rPr lang="en-US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, </a:t>
            </a:r>
            <a:r>
              <a:rPr lang="ru-RU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МЕТРИКИ</a:t>
            </a:r>
            <a:r>
              <a:rPr lang="en-US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, </a:t>
            </a:r>
            <a:r>
              <a:rPr lang="ru-RU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СЕГМЕНТАЦИЯ</a:t>
            </a:r>
            <a:r>
              <a:rPr lang="en-US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, </a:t>
            </a:r>
            <a:r>
              <a:rPr lang="ru-RU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АГРЕГИРОВАНИЕ</a:t>
            </a:r>
            <a:r>
              <a:rPr lang="en-US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, </a:t>
            </a:r>
            <a:r>
              <a:rPr lang="ru-RU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ГЕНЕРАЦИЯ ПРИЗНАКОВ</a:t>
            </a:r>
            <a:endParaRPr sz="165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7980144" y="6762773"/>
            <a:ext cx="5716727" cy="30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4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ОЧИСТКА, ОБНАРУЖЕНИЕ АНОМАЛИЙ</a:t>
            </a:r>
          </a:p>
        </p:txBody>
      </p:sp>
      <p:sp>
        <p:nvSpPr>
          <p:cNvPr id="111" name="Google Shape;111;p5"/>
          <p:cNvSpPr/>
          <p:nvPr/>
        </p:nvSpPr>
        <p:spPr>
          <a:xfrm>
            <a:off x="6859237" y="7434921"/>
            <a:ext cx="7738034" cy="161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155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НАДЕЖНОЕ ПОСТУПЛЕНИЕ ДАННЫХ</a:t>
            </a:r>
            <a:r>
              <a:rPr lang="en-US" sz="155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, </a:t>
            </a:r>
          </a:p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155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ИНФРАСТРУКТУРА</a:t>
            </a:r>
            <a:r>
              <a:rPr lang="en-US" sz="155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, </a:t>
            </a:r>
            <a:r>
              <a:rPr lang="ru-RU" sz="155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ХРАНЕНИЕ</a:t>
            </a:r>
            <a:r>
              <a:rPr lang="en-US" sz="155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 </a:t>
            </a:r>
            <a:r>
              <a:rPr lang="ru-RU" sz="155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СТРУКТУРИРОВАННЫХ </a:t>
            </a:r>
            <a:endParaRPr lang="en-US" sz="1550" dirty="0">
              <a:solidFill>
                <a:srgbClr val="FFFFFF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155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И НЕСТРУКТУРИРОВАННЫХ</a:t>
            </a:r>
            <a:r>
              <a:rPr lang="en-US" sz="155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 </a:t>
            </a:r>
            <a:r>
              <a:rPr lang="ru-RU" sz="155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ДАННЫХ</a:t>
            </a: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7155290" y="8565994"/>
            <a:ext cx="7145927" cy="95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4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4"/>
              <a:buFont typeface="Inter Black"/>
              <a:buNone/>
            </a:pPr>
            <a:r>
              <a:rPr lang="ru-RU" sz="1654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  <a:t>ЛОГИРОВАНИЕ</a:t>
            </a:r>
            <a:r>
              <a:rPr lang="en-US" sz="1654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  <a:t>, </a:t>
            </a:r>
            <a:r>
              <a:rPr lang="ru-RU" sz="1654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  <a:t>СЕНСОРЫ</a:t>
            </a:r>
            <a:r>
              <a:rPr lang="en-US" sz="1654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  <a:t>, </a:t>
            </a:r>
            <a:br>
              <a:rPr lang="en-US" sz="1654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ru-RU" sz="1654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  <a:t>ВНЕШНИЕ ДАННЫЕ</a:t>
            </a:r>
            <a:r>
              <a:rPr lang="en-US" sz="1654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  <a:t>, </a:t>
            </a:r>
            <a:r>
              <a:rPr lang="ru-RU" sz="1654" dirty="0">
                <a:latin typeface="Inter Black"/>
                <a:ea typeface="Inter Black"/>
                <a:cs typeface="Inter Black"/>
                <a:sym typeface="Inter Black"/>
              </a:rPr>
              <a:t>ПОЛЬЗОВАТЕЛЬСКИЕ ДАННЫЕ</a:t>
            </a:r>
            <a:br>
              <a:rPr lang="en-US" sz="1654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endParaRPr sz="165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1949073" y="6004535"/>
            <a:ext cx="3985228" cy="502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Агрегация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/ </a:t>
            </a: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Разметка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1946086" y="4708565"/>
            <a:ext cx="6016562" cy="63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Обучение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/ </a:t>
            </a: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Оптимизация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1895200" y="6696985"/>
            <a:ext cx="6267271" cy="55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Исследование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/ </a:t>
            </a: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Преобразования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1946086" y="7881455"/>
            <a:ext cx="5505461" cy="502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Перемещение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/ </a:t>
            </a: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Сохранение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1946086" y="8543479"/>
            <a:ext cx="3985228" cy="502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Сбор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4451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43719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49815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55911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8250" y="2257425"/>
            <a:ext cx="1485937" cy="148595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3"/>
          <p:cNvSpPr/>
          <p:nvPr/>
        </p:nvSpPr>
        <p:spPr>
          <a:xfrm>
            <a:off x="1238250" y="790575"/>
            <a:ext cx="135826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BIG DATA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3"/>
          <p:cNvSpPr/>
          <p:nvPr/>
        </p:nvSpPr>
        <p:spPr>
          <a:xfrm>
            <a:off x="1752600" y="4257675"/>
            <a:ext cx="15449550" cy="168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Массивы данных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Инструменты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Подходы и методы их обработки 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2714625"/>
            <a:ext cx="7810277" cy="56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15375" y="1543050"/>
            <a:ext cx="9277350" cy="87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4550" y="2114550"/>
            <a:ext cx="7267575" cy="70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4"/>
          <p:cNvSpPr/>
          <p:nvPr/>
        </p:nvSpPr>
        <p:spPr>
          <a:xfrm>
            <a:off x="1238250" y="790575"/>
            <a:ext cx="135826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ИСТОЧНИКИ ДАННЫХ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475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2571750"/>
            <a:ext cx="193357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5"/>
          <p:cNvSpPr/>
          <p:nvPr/>
        </p:nvSpPr>
        <p:spPr>
          <a:xfrm>
            <a:off x="1238250" y="790575"/>
            <a:ext cx="135826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ПРИНЦИП 5V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5"/>
          <p:cNvSpPr/>
          <p:nvPr/>
        </p:nvSpPr>
        <p:spPr>
          <a:xfrm>
            <a:off x="1724025" y="4257675"/>
            <a:ext cx="15459075" cy="290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Volume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большои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̆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объем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разные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формы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) </a:t>
            </a:r>
            <a:b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Variety 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разные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виды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данных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) </a:t>
            </a:r>
            <a:b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Velocity 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время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относительно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доставки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обработки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) </a:t>
            </a:r>
            <a:b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Value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ценность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данных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) </a:t>
            </a:r>
            <a:b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Veracity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надежность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+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достоверность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этика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27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1" name="Google Shape;291;p15"/>
          <p:cNvSpPr/>
          <p:nvPr/>
        </p:nvSpPr>
        <p:spPr>
          <a:xfrm>
            <a:off x="1238250" y="4276200"/>
            <a:ext cx="314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1.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2" name="Google Shape;292;p15"/>
          <p:cNvSpPr/>
          <p:nvPr/>
        </p:nvSpPr>
        <p:spPr>
          <a:xfrm>
            <a:off x="1238250" y="4877475"/>
            <a:ext cx="371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2.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3" name="Google Shape;293;p15"/>
          <p:cNvSpPr/>
          <p:nvPr/>
        </p:nvSpPr>
        <p:spPr>
          <a:xfrm>
            <a:off x="1238250" y="5497263"/>
            <a:ext cx="371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3.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p15"/>
          <p:cNvSpPr/>
          <p:nvPr/>
        </p:nvSpPr>
        <p:spPr>
          <a:xfrm>
            <a:off x="1238250" y="6106863"/>
            <a:ext cx="371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4.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15"/>
          <p:cNvSpPr/>
          <p:nvPr/>
        </p:nvSpPr>
        <p:spPr>
          <a:xfrm>
            <a:off x="1238250" y="6736850"/>
            <a:ext cx="3525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5.</a:t>
            </a:r>
            <a:endParaRPr sz="27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25" y="2809875"/>
            <a:ext cx="13296900" cy="46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6"/>
          <p:cNvSpPr/>
          <p:nvPr/>
        </p:nvSpPr>
        <p:spPr>
          <a:xfrm>
            <a:off x="1238250" y="790575"/>
            <a:ext cx="135826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КАКИЕ БЫВАЮТ ДАННЫЕ?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6"/>
          <p:cNvSpPr/>
          <p:nvPr/>
        </p:nvSpPr>
        <p:spPr>
          <a:xfrm>
            <a:off x="2295525" y="7829550"/>
            <a:ext cx="111156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Inter ExtraBold"/>
              <a:buNone/>
            </a:pPr>
            <a:r>
              <a:rPr lang="en-US" sz="195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ПРИМЕР ТАБЛИЧНЫХ ДАННЫХ, C КОТОРЫМИ МЫ БУДЕМ РАБОТАТЬ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1150" y="2847975"/>
            <a:ext cx="6934200" cy="38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2650" y="3981450"/>
            <a:ext cx="18192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34550" y="2847975"/>
            <a:ext cx="5133975" cy="34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4550" y="7134225"/>
            <a:ext cx="58959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3050" y="7743825"/>
            <a:ext cx="62198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81575" y="2838450"/>
            <a:ext cx="114300" cy="40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7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7"/>
          <p:cNvSpPr/>
          <p:nvPr/>
        </p:nvSpPr>
        <p:spPr>
          <a:xfrm>
            <a:off x="1495425" y="1857375"/>
            <a:ext cx="3674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EBECF4"/>
                </a:solidFill>
                <a:latin typeface="Inter"/>
                <a:ea typeface="Inter"/>
                <a:cs typeface="Inter"/>
                <a:sym typeface="Inter"/>
              </a:rPr>
              <a:t>Люди, говорящие, что AI уничтожит мир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7"/>
          <p:cNvSpPr/>
          <p:nvPr/>
        </p:nvSpPr>
        <p:spPr>
          <a:xfrm>
            <a:off x="5314950" y="1857375"/>
            <a:ext cx="3352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EBECF4"/>
                </a:solidFill>
                <a:latin typeface="Inter"/>
                <a:ea typeface="Inter"/>
                <a:cs typeface="Inter"/>
                <a:sym typeface="Inter"/>
              </a:rPr>
              <a:t>Моя нейронная сеть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7"/>
          <p:cNvSpPr/>
          <p:nvPr/>
        </p:nvSpPr>
        <p:spPr>
          <a:xfrm>
            <a:off x="7143750" y="3514725"/>
            <a:ext cx="6953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Dog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7"/>
          <p:cNvSpPr/>
          <p:nvPr/>
        </p:nvSpPr>
        <p:spPr>
          <a:xfrm>
            <a:off x="1543050" y="6838950"/>
            <a:ext cx="30099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ИЗОБРАЖЕНИЯ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7"/>
          <p:cNvSpPr/>
          <p:nvPr/>
        </p:nvSpPr>
        <p:spPr>
          <a:xfrm>
            <a:off x="9734550" y="6343650"/>
            <a:ext cx="149225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ГРАФЫ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7"/>
          <p:cNvSpPr/>
          <p:nvPr/>
        </p:nvSpPr>
        <p:spPr>
          <a:xfrm>
            <a:off x="1543050" y="9134475"/>
            <a:ext cx="168275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АУДИО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7"/>
          <p:cNvSpPr/>
          <p:nvPr/>
        </p:nvSpPr>
        <p:spPr>
          <a:xfrm>
            <a:off x="9734550" y="9134475"/>
            <a:ext cx="160655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ТЕКСТ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7"/>
          <p:cNvSpPr/>
          <p:nvPr/>
        </p:nvSpPr>
        <p:spPr>
          <a:xfrm>
            <a:off x="1238250" y="790575"/>
            <a:ext cx="135826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КАКИЕ БЫВАЮТ ДАННЫЕ?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5200" y="3516730"/>
            <a:ext cx="11277228" cy="432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8"/>
          <p:cNvSpPr/>
          <p:nvPr/>
        </p:nvSpPr>
        <p:spPr>
          <a:xfrm>
            <a:off x="1238250" y="790575"/>
            <a:ext cx="135826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ЗАДАЧА ОТТОКА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7025" y="4552950"/>
            <a:ext cx="462915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77675" y="4552950"/>
            <a:ext cx="462915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6375" y="4552950"/>
            <a:ext cx="462915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76375" y="1838325"/>
            <a:ext cx="462915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29400" y="1838325"/>
            <a:ext cx="462915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96075" y="7258050"/>
            <a:ext cx="462915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9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809750" y="1876425"/>
            <a:ext cx="3891793" cy="218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9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053486" y="1876425"/>
            <a:ext cx="3891793" cy="218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9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809750" y="4645879"/>
            <a:ext cx="3891793" cy="218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9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053486" y="4645879"/>
            <a:ext cx="3891793" cy="218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9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53486" y="7339292"/>
            <a:ext cx="3891793" cy="218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9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106721" y="4645879"/>
            <a:ext cx="4152160" cy="218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9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809750" y="1876425"/>
            <a:ext cx="54843" cy="218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9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053486" y="1876425"/>
            <a:ext cx="54843" cy="218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9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809750" y="4645879"/>
            <a:ext cx="54843" cy="218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9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053486" y="4645879"/>
            <a:ext cx="54843" cy="218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9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053486" y="7339292"/>
            <a:ext cx="54843" cy="218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9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2106721" y="4645879"/>
            <a:ext cx="54843" cy="218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9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864519" y="2198457"/>
            <a:ext cx="3837012" cy="1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9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108329" y="2198457"/>
            <a:ext cx="3837012" cy="1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9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864519" y="4967911"/>
            <a:ext cx="3837012" cy="1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9" descr="preencode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108329" y="4967911"/>
            <a:ext cx="3837012" cy="1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9" descr="preencoded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7108329" y="7661318"/>
            <a:ext cx="3837012" cy="1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9" descr="preencoded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2168336" y="4967911"/>
            <a:ext cx="4090494" cy="1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9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864519" y="2499936"/>
            <a:ext cx="3837012" cy="1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9" descr="preencoded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108329" y="2499936"/>
            <a:ext cx="3837012" cy="1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9" descr="preencoded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864519" y="5269390"/>
            <a:ext cx="3837012" cy="1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9" descr="preencoded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7108329" y="5269390"/>
            <a:ext cx="3837012" cy="1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9" descr="preencoded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7108329" y="7962798"/>
            <a:ext cx="3837012" cy="1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9" descr="preencoded.png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12168336" y="5269390"/>
            <a:ext cx="4090494" cy="1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9" descr="preencoded.png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0953750" y="4984170"/>
            <a:ext cx="1181100" cy="28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9" descr="preencoded.png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5705475" y="4984170"/>
            <a:ext cx="1343025" cy="28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9" descr="preencoded.png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5705475" y="2343150"/>
            <a:ext cx="1357313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9" descr="preencoded.png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6362700" y="5114925"/>
            <a:ext cx="714375" cy="27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9"/>
          <p:cNvSpPr/>
          <p:nvPr/>
        </p:nvSpPr>
        <p:spPr>
          <a:xfrm>
            <a:off x="1238250" y="790575"/>
            <a:ext cx="135826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ДАННЫЕ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2015282" y="1944942"/>
            <a:ext cx="2666498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Данные о сбоях 2021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9"/>
          <p:cNvSpPr/>
          <p:nvPr/>
        </p:nvSpPr>
        <p:spPr>
          <a:xfrm>
            <a:off x="7259017" y="1944942"/>
            <a:ext cx="2666498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Услуги клиента 2021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9"/>
          <p:cNvSpPr/>
          <p:nvPr/>
        </p:nvSpPr>
        <p:spPr>
          <a:xfrm>
            <a:off x="2015282" y="4714396"/>
            <a:ext cx="2666498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Геоданные 2021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9"/>
          <p:cNvSpPr/>
          <p:nvPr/>
        </p:nvSpPr>
        <p:spPr>
          <a:xfrm>
            <a:off x="7259017" y="4714396"/>
            <a:ext cx="2666498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Данные о клиенте 2021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9"/>
          <p:cNvSpPr/>
          <p:nvPr/>
        </p:nvSpPr>
        <p:spPr>
          <a:xfrm>
            <a:off x="7259017" y="7407808"/>
            <a:ext cx="2666498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Обращение клиента 2021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9"/>
          <p:cNvSpPr/>
          <p:nvPr/>
        </p:nvSpPr>
        <p:spPr>
          <a:xfrm>
            <a:off x="12312253" y="4714396"/>
            <a:ext cx="2666498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Данные по IPTV 2021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9"/>
          <p:cNvSpPr/>
          <p:nvPr/>
        </p:nvSpPr>
        <p:spPr>
          <a:xfrm>
            <a:off x="1933129" y="2260123"/>
            <a:ext cx="23812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PK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9"/>
          <p:cNvSpPr/>
          <p:nvPr/>
        </p:nvSpPr>
        <p:spPr>
          <a:xfrm>
            <a:off x="7176790" y="2260123"/>
            <a:ext cx="23812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PK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9"/>
          <p:cNvSpPr/>
          <p:nvPr/>
        </p:nvSpPr>
        <p:spPr>
          <a:xfrm>
            <a:off x="1933129" y="5029581"/>
            <a:ext cx="23812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PK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9"/>
          <p:cNvSpPr/>
          <p:nvPr/>
        </p:nvSpPr>
        <p:spPr>
          <a:xfrm>
            <a:off x="7176790" y="5029581"/>
            <a:ext cx="23812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PK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7176790" y="7722989"/>
            <a:ext cx="23812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PK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9"/>
          <p:cNvSpPr/>
          <p:nvPr/>
        </p:nvSpPr>
        <p:spPr>
          <a:xfrm>
            <a:off x="12230026" y="5029581"/>
            <a:ext cx="23812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PK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9"/>
          <p:cNvSpPr/>
          <p:nvPr/>
        </p:nvSpPr>
        <p:spPr>
          <a:xfrm>
            <a:off x="2275656" y="2260123"/>
            <a:ext cx="7810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CLIENT_ID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9"/>
          <p:cNvSpPr/>
          <p:nvPr/>
        </p:nvSpPr>
        <p:spPr>
          <a:xfrm>
            <a:off x="7519392" y="2260123"/>
            <a:ext cx="7810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CLIENT_ID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9"/>
          <p:cNvSpPr/>
          <p:nvPr/>
        </p:nvSpPr>
        <p:spPr>
          <a:xfrm>
            <a:off x="2275656" y="5029581"/>
            <a:ext cx="7810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CLIENT_ID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9"/>
          <p:cNvSpPr/>
          <p:nvPr/>
        </p:nvSpPr>
        <p:spPr>
          <a:xfrm>
            <a:off x="7519392" y="5029581"/>
            <a:ext cx="18097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ID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9"/>
          <p:cNvSpPr/>
          <p:nvPr/>
        </p:nvSpPr>
        <p:spPr>
          <a:xfrm>
            <a:off x="7519392" y="7722989"/>
            <a:ext cx="7810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CLIENT_ID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9"/>
          <p:cNvSpPr/>
          <p:nvPr/>
        </p:nvSpPr>
        <p:spPr>
          <a:xfrm>
            <a:off x="12572554" y="5029581"/>
            <a:ext cx="7810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CLIENT_ID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9"/>
          <p:cNvSpPr/>
          <p:nvPr/>
        </p:nvSpPr>
        <p:spPr>
          <a:xfrm>
            <a:off x="2275656" y="2575303"/>
            <a:ext cx="21145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dcnt_all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(количество сбоев)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9"/>
          <p:cNvSpPr/>
          <p:nvPr/>
        </p:nvSpPr>
        <p:spPr>
          <a:xfrm>
            <a:off x="7519392" y="2575303"/>
            <a:ext cx="269557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static_id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(услуга статический айпи)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9"/>
          <p:cNvSpPr/>
          <p:nvPr/>
        </p:nvSpPr>
        <p:spPr>
          <a:xfrm>
            <a:off x="2275656" y="5344762"/>
            <a:ext cx="22288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hex_id6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(Гексагон радиуса 6)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9"/>
          <p:cNvSpPr/>
          <p:nvPr/>
        </p:nvSpPr>
        <p:spPr>
          <a:xfrm>
            <a:off x="7519392" y="5344762"/>
            <a:ext cx="185737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name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(название района)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9"/>
          <p:cNvSpPr/>
          <p:nvPr/>
        </p:nvSpPr>
        <p:spPr>
          <a:xfrm>
            <a:off x="7519392" y="8038170"/>
            <a:ext cx="239077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cnt_intr_t_tech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(техподдержка)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9"/>
          <p:cNvSpPr/>
          <p:nvPr/>
        </p:nvSpPr>
        <p:spPr>
          <a:xfrm>
            <a:off x="12572554" y="5344762"/>
            <a:ext cx="29337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san_cnt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(количество уникальных SAN)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9"/>
          <p:cNvSpPr/>
          <p:nvPr/>
        </p:nvSpPr>
        <p:spPr>
          <a:xfrm>
            <a:off x="2275656" y="2808261"/>
            <a:ext cx="231457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dcnt_c01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(сбой “User request”)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9"/>
          <p:cNvSpPr/>
          <p:nvPr/>
        </p:nvSpPr>
        <p:spPr>
          <a:xfrm>
            <a:off x="7519392" y="2808261"/>
            <a:ext cx="242887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cnt_lptv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(признак наличия IPTV)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9"/>
          <p:cNvSpPr/>
          <p:nvPr/>
        </p:nvSpPr>
        <p:spPr>
          <a:xfrm>
            <a:off x="2275656" y="5577715"/>
            <a:ext cx="22098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hex_id7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(Гексагон радиуса 7)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9"/>
          <p:cNvSpPr/>
          <p:nvPr/>
        </p:nvSpPr>
        <p:spPr>
          <a:xfrm>
            <a:off x="7519392" y="5577715"/>
            <a:ext cx="9715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gender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(пол)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9"/>
          <p:cNvSpPr/>
          <p:nvPr/>
        </p:nvSpPr>
        <p:spPr>
          <a:xfrm>
            <a:off x="7519392" y="8271132"/>
            <a:ext cx="21336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cnt_intr_t_claim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(претензии)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9"/>
          <p:cNvSpPr/>
          <p:nvPr/>
        </p:nvSpPr>
        <p:spPr>
          <a:xfrm>
            <a:off x="12572554" y="5577715"/>
            <a:ext cx="366712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total_duration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(общая длительность просмотра)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9"/>
          <p:cNvSpPr/>
          <p:nvPr/>
        </p:nvSpPr>
        <p:spPr>
          <a:xfrm>
            <a:off x="2275656" y="3048074"/>
            <a:ext cx="227647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dcnt_c03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(трафик телефонии)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9"/>
          <p:cNvSpPr/>
          <p:nvPr/>
        </p:nvSpPr>
        <p:spPr>
          <a:xfrm>
            <a:off x="7519392" y="3048074"/>
            <a:ext cx="214312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traf_ota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(трафик телефонии)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9"/>
          <p:cNvSpPr/>
          <p:nvPr/>
        </p:nvSpPr>
        <p:spPr>
          <a:xfrm>
            <a:off x="2275656" y="5817533"/>
            <a:ext cx="22288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hex_id8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(Гексагон радиуса 8)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9"/>
          <p:cNvSpPr/>
          <p:nvPr/>
        </p:nvSpPr>
        <p:spPr>
          <a:xfrm>
            <a:off x="7519392" y="5817533"/>
            <a:ext cx="103822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age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(возраст)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9"/>
          <p:cNvSpPr/>
          <p:nvPr/>
        </p:nvSpPr>
        <p:spPr>
          <a:xfrm>
            <a:off x="7519392" y="8510941"/>
            <a:ext cx="265747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cnt_op_intr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(открытые обращения)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9"/>
          <p:cNvSpPr/>
          <p:nvPr/>
        </p:nvSpPr>
        <p:spPr>
          <a:xfrm>
            <a:off x="12572554" y="5817533"/>
            <a:ext cx="30099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mac_cnt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(количество уникальных MAC)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9"/>
          <p:cNvSpPr/>
          <p:nvPr/>
        </p:nvSpPr>
        <p:spPr>
          <a:xfrm>
            <a:off x="2275656" y="3281032"/>
            <a:ext cx="33528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dcnt_wrk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(количество сбоев в рабочие дни)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9"/>
          <p:cNvSpPr/>
          <p:nvPr/>
        </p:nvSpPr>
        <p:spPr>
          <a:xfrm>
            <a:off x="7519392" y="3281032"/>
            <a:ext cx="261937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rtk_key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(услуга Ростелеком Ключ)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9"/>
          <p:cNvSpPr/>
          <p:nvPr/>
        </p:nvSpPr>
        <p:spPr>
          <a:xfrm>
            <a:off x="2275656" y="6050486"/>
            <a:ext cx="22288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hex_id9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(Гексагон радиуса 9)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9"/>
          <p:cNvSpPr/>
          <p:nvPr/>
        </p:nvSpPr>
        <p:spPr>
          <a:xfrm>
            <a:off x="7519392" y="6050486"/>
            <a:ext cx="23622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lifetime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(время жизни клиента)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9"/>
          <p:cNvSpPr/>
          <p:nvPr/>
        </p:nvSpPr>
        <p:spPr>
          <a:xfrm>
            <a:off x="7519392" y="8743903"/>
            <a:ext cx="332422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max_dur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(максимальное время обращения)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9"/>
          <p:cNvSpPr/>
          <p:nvPr/>
        </p:nvSpPr>
        <p:spPr>
          <a:xfrm>
            <a:off x="12572554" y="6050486"/>
            <a:ext cx="34099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in_preview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(услуги управление просмотром)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9"/>
          <p:cNvSpPr/>
          <p:nvPr/>
        </p:nvSpPr>
        <p:spPr>
          <a:xfrm>
            <a:off x="2275656" y="3527696"/>
            <a:ext cx="258127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dcnt_aft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(количество сбоев днем)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9"/>
          <p:cNvSpPr/>
          <p:nvPr/>
        </p:nvSpPr>
        <p:spPr>
          <a:xfrm>
            <a:off x="7519392" y="3527696"/>
            <a:ext cx="30099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unlim_rus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(услуга Безлимитная Россия)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9"/>
          <p:cNvSpPr/>
          <p:nvPr/>
        </p:nvSpPr>
        <p:spPr>
          <a:xfrm>
            <a:off x="2275656" y="6297151"/>
            <a:ext cx="237172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hex_id10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(Гексагон радиуса 10)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9"/>
          <p:cNvSpPr/>
          <p:nvPr/>
        </p:nvSpPr>
        <p:spPr>
          <a:xfrm>
            <a:off x="7519392" y="6297151"/>
            <a:ext cx="28003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full_address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(полный адрес клиента)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9"/>
          <p:cNvSpPr/>
          <p:nvPr/>
        </p:nvSpPr>
        <p:spPr>
          <a:xfrm>
            <a:off x="7519392" y="8990568"/>
            <a:ext cx="3095625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dur_intr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(время выполнения обращений)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9"/>
          <p:cNvSpPr/>
          <p:nvPr/>
        </p:nvSpPr>
        <p:spPr>
          <a:xfrm>
            <a:off x="12572554" y="6297151"/>
            <a:ext cx="321945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count_terminal_id </a:t>
            </a:r>
            <a:r>
              <a:rPr lang="en-US" sz="1187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(количество приставок)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9"/>
          <p:cNvSpPr/>
          <p:nvPr/>
        </p:nvSpPr>
        <p:spPr>
          <a:xfrm>
            <a:off x="2275656" y="3733251"/>
            <a:ext cx="11811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другие данные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9"/>
          <p:cNvSpPr/>
          <p:nvPr/>
        </p:nvSpPr>
        <p:spPr>
          <a:xfrm>
            <a:off x="7519392" y="3733251"/>
            <a:ext cx="11811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другие данные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9"/>
          <p:cNvSpPr/>
          <p:nvPr/>
        </p:nvSpPr>
        <p:spPr>
          <a:xfrm>
            <a:off x="2275656" y="6502701"/>
            <a:ext cx="11811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другие данные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9"/>
          <p:cNvSpPr/>
          <p:nvPr/>
        </p:nvSpPr>
        <p:spPr>
          <a:xfrm>
            <a:off x="7519392" y="6502701"/>
            <a:ext cx="11811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другие данные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9"/>
          <p:cNvSpPr/>
          <p:nvPr/>
        </p:nvSpPr>
        <p:spPr>
          <a:xfrm>
            <a:off x="7519392" y="9196118"/>
            <a:ext cx="11811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другие данные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9"/>
          <p:cNvSpPr/>
          <p:nvPr/>
        </p:nvSpPr>
        <p:spPr>
          <a:xfrm>
            <a:off x="12572554" y="6502701"/>
            <a:ext cx="118110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5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1187"/>
              <a:buFont typeface="Inter"/>
              <a:buNone/>
            </a:pPr>
            <a:r>
              <a:rPr lang="en-US" sz="1187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другие данные</a:t>
            </a:r>
            <a:endParaRPr sz="1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1975" y="5419725"/>
            <a:ext cx="8886825" cy="39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74992" y="1894526"/>
            <a:ext cx="3047417" cy="259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53000" y="6324600"/>
            <a:ext cx="1320292" cy="1139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325225" y="6334125"/>
            <a:ext cx="1320292" cy="110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53175" y="4651000"/>
            <a:ext cx="5000625" cy="14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67525" y="6962775"/>
            <a:ext cx="383906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"/>
          <p:cNvSpPr/>
          <p:nvPr/>
        </p:nvSpPr>
        <p:spPr>
          <a:xfrm>
            <a:off x="1238250" y="762000"/>
            <a:ext cx="74993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КОМУ ДАТЬ КРЕДИТ?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6553200" y="6553200"/>
            <a:ext cx="169545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630-689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6553200" y="7086600"/>
            <a:ext cx="1320292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ru-RU" sz="2700" b="1" dirty="0">
                <a:solidFill>
                  <a:srgbClr val="44EB99"/>
                </a:solidFill>
                <a:latin typeface="Inter ExtraBold"/>
                <a:ea typeface="Inter ExtraBold"/>
                <a:cs typeface="Calibri"/>
                <a:sym typeface="Inter ExtraBold"/>
              </a:rPr>
              <a:t>Плохо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9534525" y="7086600"/>
            <a:ext cx="157162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ru-RU" sz="2700" b="1" dirty="0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Хорошо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9534525" y="6524625"/>
            <a:ext cx="1600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690-719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67525" y="5657850"/>
            <a:ext cx="3581400" cy="3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87050" y="5657850"/>
            <a:ext cx="3581400" cy="3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8000" y="5657850"/>
            <a:ext cx="3581400" cy="3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57776" y="4038595"/>
            <a:ext cx="2320230" cy="2466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8225" y="4362450"/>
            <a:ext cx="381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73369" y="4038595"/>
            <a:ext cx="2320230" cy="2466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79343" y="6025204"/>
            <a:ext cx="246222" cy="2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524875" y="6000750"/>
            <a:ext cx="310232" cy="287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3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441311" y="6039994"/>
            <a:ext cx="230460" cy="23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447559" y="2861969"/>
            <a:ext cx="453968" cy="1255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21733" y="6515100"/>
            <a:ext cx="453968" cy="1255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3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2020550" y="6515100"/>
            <a:ext cx="453968" cy="1255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677275" y="6591300"/>
            <a:ext cx="4286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201025" y="6515100"/>
            <a:ext cx="453968" cy="1255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3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270913" y="2952713"/>
            <a:ext cx="377853" cy="1180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3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372350" y="2952713"/>
            <a:ext cx="377853" cy="1180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3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943475" y="6591300"/>
            <a:ext cx="377853" cy="1180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3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928967" y="2390780"/>
            <a:ext cx="453159" cy="50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410450" y="2390780"/>
            <a:ext cx="453159" cy="50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9486900" y="2390780"/>
            <a:ext cx="453159" cy="50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3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448898" y="2390226"/>
            <a:ext cx="453159" cy="501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3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8969350" y="2390226"/>
            <a:ext cx="453158" cy="501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3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905875" y="2935416"/>
            <a:ext cx="445777" cy="118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3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9067800" y="6591300"/>
            <a:ext cx="445777" cy="1181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" descr="preencode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791450" y="6591300"/>
            <a:ext cx="445777" cy="1181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 descr="preencoded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2458700" y="6591300"/>
            <a:ext cx="445777" cy="1181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3" descr="preencoded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648575" y="2936323"/>
            <a:ext cx="445777" cy="118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9648825" y="2936323"/>
            <a:ext cx="445777" cy="118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3" descr="preencoded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2811125" y="6591300"/>
            <a:ext cx="445777" cy="118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3" descr="preencoded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5267325" y="6591300"/>
            <a:ext cx="445777" cy="118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3" descr="preencoded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8069200" y="2937244"/>
            <a:ext cx="377469" cy="1180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3" descr="preencoded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1668125" y="6591300"/>
            <a:ext cx="377469" cy="1180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" descr="preencoded.png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4152900" y="6590370"/>
            <a:ext cx="377469" cy="118058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/>
          <p:nvPr/>
        </p:nvSpPr>
        <p:spPr>
          <a:xfrm>
            <a:off x="1238250" y="762000"/>
            <a:ext cx="8856352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КАК ВЕРНУТЬ КЛИЕНТА?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3733800" y="7981950"/>
            <a:ext cx="225742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УХОДЯЩИЕ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11372850" y="7981950"/>
            <a:ext cx="219075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ЛОЯЛЬНЫЕ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7191375" y="7981950"/>
            <a:ext cx="296227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УПРАВЛЯЕМЫЕ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19900" y="3390900"/>
            <a:ext cx="3581400" cy="3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39425" y="3390900"/>
            <a:ext cx="3581400" cy="3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00375" y="3390900"/>
            <a:ext cx="3581400" cy="3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38600" y="3924300"/>
            <a:ext cx="1501378" cy="150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58125" y="3924300"/>
            <a:ext cx="1501378" cy="150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77650" y="3924300"/>
            <a:ext cx="1501378" cy="150137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"/>
          <p:cNvSpPr/>
          <p:nvPr/>
        </p:nvSpPr>
        <p:spPr>
          <a:xfrm>
            <a:off x="1238250" y="762000"/>
            <a:ext cx="10058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КАКУЮ МУЗЫКУ ПРЕДЛОЖИТЬ?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3543300" y="5686425"/>
            <a:ext cx="249555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ПЛЕЙЛИСТ</a:t>
            </a:r>
            <a:b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ДНЯ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11401425" y="5876925"/>
            <a:ext cx="220027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ПРЕМЬЕРА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7696200" y="5876925"/>
            <a:ext cx="185737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ДЕЖАВЮ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9200" y="2000250"/>
            <a:ext cx="129540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8250" y="2009775"/>
            <a:ext cx="571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09950" y="3084161"/>
            <a:ext cx="11610978" cy="629298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"/>
          <p:cNvSpPr/>
          <p:nvPr/>
        </p:nvSpPr>
        <p:spPr>
          <a:xfrm>
            <a:off x="1238250" y="762000"/>
            <a:ext cx="81851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DATA-DRIVEN ПОДХОД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1809750" y="2390775"/>
            <a:ext cx="11772900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— это способ управления бизнесом, основанный на анализе данных (решения и стратегия аргументированы цифрами)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3419475" y="4119349"/>
            <a:ext cx="6343650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ru-RU" sz="27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ИЕРАРХИЯ ПОТРЕБНОСТЕЙ</a:t>
            </a:r>
            <a:endParaRPr lang="en-US" sz="2700" b="1" dirty="0">
              <a:solidFill>
                <a:srgbClr val="44EB9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ru-RU" sz="27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ДЛЯ</a:t>
            </a:r>
            <a:r>
              <a:rPr lang="en-US" sz="27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 DATA-DRIVEN </a:t>
            </a:r>
            <a:r>
              <a:rPr lang="ru-RU" sz="27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ПОДХОДА</a:t>
            </a:r>
            <a:endParaRPr sz="27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10467975" y="3844644"/>
            <a:ext cx="1968031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en-US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AI, </a:t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</a:t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LEARNING</a:t>
            </a:r>
            <a:endParaRPr sz="165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10039350" y="5066370"/>
            <a:ext cx="2751445" cy="1050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4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en-US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A/B </a:t>
            </a:r>
            <a:r>
              <a:rPr lang="ru-RU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ТЕСТИРОВАНИЕ</a:t>
            </a:r>
            <a:r>
              <a:rPr lang="en-US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, </a:t>
            </a:r>
            <a:r>
              <a:rPr lang="ru-RU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ЭКСПЕРИМЕНТЫ</a:t>
            </a:r>
            <a:r>
              <a:rPr lang="en-US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,</a:t>
            </a:r>
            <a:endParaRPr lang="ru-RU" sz="1654" dirty="0">
              <a:solidFill>
                <a:srgbClr val="FFFFFF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marL="0" marR="0" lvl="0" indent="0" algn="ctr" rtl="0">
              <a:lnSpc>
                <a:spcPct val="1224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1654" dirty="0">
                <a:solidFill>
                  <a:srgbClr val="FFFFFF"/>
                </a:solidFill>
                <a:latin typeface="Inter Black"/>
                <a:ea typeface="Inter Black"/>
                <a:cs typeface="Calibri"/>
                <a:sym typeface="Inter Black"/>
              </a:rPr>
              <a:t>КЛАССИЧЕСКИЙ </a:t>
            </a:r>
            <a:r>
              <a:rPr lang="en-US" sz="1654" dirty="0">
                <a:solidFill>
                  <a:srgbClr val="FFFFFF"/>
                </a:solidFill>
                <a:latin typeface="Inter Black"/>
                <a:ea typeface="Inter Black"/>
                <a:cs typeface="Calibri"/>
                <a:sym typeface="Inter Black"/>
              </a:rPr>
              <a:t>ML</a:t>
            </a:r>
            <a:endParaRPr sz="165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9489487" y="6117292"/>
            <a:ext cx="3819525" cy="134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4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АНАЛИТИКА</a:t>
            </a:r>
            <a:r>
              <a:rPr lang="en-US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, </a:t>
            </a:r>
            <a:r>
              <a:rPr lang="ru-RU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МЕТРИКИ</a:t>
            </a:r>
            <a:r>
              <a:rPr lang="en-US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, </a:t>
            </a:r>
            <a:r>
              <a:rPr lang="ru-RU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СЕГМЕНТАЦИЯ</a:t>
            </a:r>
            <a:r>
              <a:rPr lang="en-US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, </a:t>
            </a:r>
            <a:r>
              <a:rPr lang="ru-RU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АГРЕГИРОВАНИЕ</a:t>
            </a:r>
            <a:r>
              <a:rPr lang="en-US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, </a:t>
            </a:r>
            <a:r>
              <a:rPr lang="ru-RU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ГЕНЕРАЦИЯ ПРИЗНАКОВ</a:t>
            </a:r>
            <a:endParaRPr sz="165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8953500" y="7177767"/>
            <a:ext cx="4891503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4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1654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ОЧИСТКА, ОБНАРУЖЕНИЕ АНОМАЛИЙ</a:t>
            </a:r>
          </a:p>
        </p:txBody>
      </p:sp>
      <p:sp>
        <p:nvSpPr>
          <p:cNvPr id="111" name="Google Shape;111;p5"/>
          <p:cNvSpPr/>
          <p:nvPr/>
        </p:nvSpPr>
        <p:spPr>
          <a:xfrm>
            <a:off x="8088736" y="7683576"/>
            <a:ext cx="6621029" cy="134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155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НАДЕЖНОЕ ПОСТУПЛЕНИЕ ДАННЫХ</a:t>
            </a:r>
            <a:r>
              <a:rPr lang="en-US" sz="155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, </a:t>
            </a:r>
          </a:p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155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ИНФРАСТРУКТУРА</a:t>
            </a:r>
            <a:r>
              <a:rPr lang="en-US" sz="155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, </a:t>
            </a:r>
            <a:r>
              <a:rPr lang="ru-RU" sz="155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ХРАНЕНИЕ</a:t>
            </a:r>
            <a:r>
              <a:rPr lang="en-US" sz="155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 </a:t>
            </a:r>
            <a:r>
              <a:rPr lang="ru-RU" sz="155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СТРУКТУРИРОВАННЫХ </a:t>
            </a:r>
            <a:endParaRPr lang="en-US" sz="1550" dirty="0">
              <a:solidFill>
                <a:srgbClr val="FFFFFF"/>
              </a:solidFill>
              <a:latin typeface="Inter Black"/>
              <a:ea typeface="Inter Black"/>
              <a:cs typeface="Inter Black"/>
              <a:sym typeface="Inter Black"/>
            </a:endParaRPr>
          </a:p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155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И НЕСТРУКТУРИРОВАННЫХ</a:t>
            </a:r>
            <a:r>
              <a:rPr lang="en-US" sz="155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 </a:t>
            </a:r>
            <a:r>
              <a:rPr lang="ru-RU" sz="155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ДАННЫХ</a:t>
            </a: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8362950" y="8725486"/>
            <a:ext cx="6114394" cy="79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4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4"/>
              <a:buFont typeface="Inter Black"/>
              <a:buNone/>
            </a:pPr>
            <a:r>
              <a:rPr lang="ru-RU" sz="1654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  <a:t>ЛОГИРОВАНИЕ</a:t>
            </a:r>
            <a:r>
              <a:rPr lang="en-US" sz="1654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  <a:t>, </a:t>
            </a:r>
            <a:r>
              <a:rPr lang="ru-RU" sz="1654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  <a:t>СЕНСОРЫ</a:t>
            </a:r>
            <a:r>
              <a:rPr lang="en-US" sz="1654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  <a:t>, </a:t>
            </a:r>
            <a:br>
              <a:rPr lang="en-US" sz="1654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ru-RU" sz="1654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  <a:t>ВНЕШНИЕ ДАННЫЕ</a:t>
            </a:r>
            <a:r>
              <a:rPr lang="en-US" sz="1654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  <a:t>, </a:t>
            </a:r>
            <a:r>
              <a:rPr lang="ru-RU" sz="1654" dirty="0">
                <a:latin typeface="Inter Black"/>
                <a:ea typeface="Inter Black"/>
                <a:cs typeface="Inter Black"/>
                <a:sym typeface="Inter Black"/>
              </a:rPr>
              <a:t>ПОЛЬЗОВАТЕЛЬСКИЕ ДАННЫЕ</a:t>
            </a:r>
            <a:br>
              <a:rPr lang="en-US" sz="1654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endParaRPr sz="165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3419475" y="6310099"/>
            <a:ext cx="34099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Агрегация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/ </a:t>
            </a: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Разметка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3419474" y="5309974"/>
            <a:ext cx="5148056" cy="52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Обучение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/ </a:t>
            </a: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Оптимизация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3419474" y="7110198"/>
            <a:ext cx="5362575" cy="466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Исследование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/ </a:t>
            </a: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Преобразования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3419475" y="7862674"/>
            <a:ext cx="4710734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Перемещение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/ </a:t>
            </a: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Сохранение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3419475" y="8815174"/>
            <a:ext cx="34099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Сбор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9200" y="2000250"/>
            <a:ext cx="14868525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19200" y="4943475"/>
            <a:ext cx="14868525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38250" y="2009775"/>
            <a:ext cx="66675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38250" y="4953000"/>
            <a:ext cx="66675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"/>
          <p:cNvSpPr/>
          <p:nvPr/>
        </p:nvSpPr>
        <p:spPr>
          <a:xfrm>
            <a:off x="1238250" y="762000"/>
            <a:ext cx="5175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DATA SCIENCE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1809750" y="2390775"/>
            <a:ext cx="13776000" cy="1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— это междисциплинарная область, включающая использование математических и вычислительных методов, статистического анализа и знаний о предметной области для извлечения информации и знаний из данных.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1809750" y="5391150"/>
            <a:ext cx="13620900" cy="1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ЦЕЛЬ: 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превратить данные в действенные идеи, способные повысить ценность бизнеса, улучшить информационное обеспечение исследований или решить реальные проблемы.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7309" y="961848"/>
            <a:ext cx="10728660" cy="8357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"/>
          <p:cNvSpPr/>
          <p:nvPr/>
        </p:nvSpPr>
        <p:spPr>
          <a:xfrm>
            <a:off x="9591674" y="3629025"/>
            <a:ext cx="15462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Black"/>
              <a:buNone/>
            </a:pPr>
            <a:r>
              <a:rPr lang="en-US" sz="27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ВЖУХ!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1238250" y="762000"/>
            <a:ext cx="6064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DATA SCIENTIST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29432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45815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57531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73914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8"/>
          <p:cNvSpPr/>
          <p:nvPr/>
        </p:nvSpPr>
        <p:spPr>
          <a:xfrm>
            <a:off x="1238250" y="762000"/>
            <a:ext cx="63055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DATA SCIENTIST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1238250" y="2038350"/>
            <a:ext cx="163639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НЕКОТОРЫЕ ИЗ ОПЕРАЦИЙ С ДАННЫМИ, КОТОРЫЕ ВЫПОЛНЯЕТ DATA-SCIENTIST: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1724025" y="2828925"/>
            <a:ext cx="13563600" cy="140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Сбор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Используют различные методы для сбора данных, в том числе сбор из баз данных, скрапинг веб-сайтов, применение API и других источников данных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1724025" y="4467225"/>
            <a:ext cx="145452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Очистка</a:t>
            </a:r>
            <a:b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Обрабатывают и преобразовывают данные, делая их пригодными для анализа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1724025" y="7277100"/>
            <a:ext cx="13039725" cy="140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Визуализация</a:t>
            </a:r>
            <a:b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Создают графики, диаграммы, тепловые карты и другие методы визуализации для представления результатов анализа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1724025" y="5638800"/>
            <a:ext cx="13106400" cy="140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Анализ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 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Идентифицируют паттерны и тенденции в данных с помощью статистических методов и алгоритмов машинного обучения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20859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37242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5829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9"/>
          <p:cNvSpPr/>
          <p:nvPr/>
        </p:nvSpPr>
        <p:spPr>
          <a:xfrm>
            <a:off x="1238250" y="762000"/>
            <a:ext cx="8858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DATA SCIENTIST</a:t>
            </a: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 ТАКЖЕ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"/>
          <p:cNvSpPr/>
          <p:nvPr/>
        </p:nvSpPr>
        <p:spPr>
          <a:xfrm>
            <a:off x="1724025" y="1971675"/>
            <a:ext cx="13563600" cy="140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Разрабатывают модели машинного обучения</a:t>
            </a:r>
            <a:b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Используют модели машинного обучения для классификации, кластеризации, прогнозирования и других задач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1724025" y="3609975"/>
            <a:ext cx="13354050" cy="18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Разрабатывают и реализуют решения на основе данных</a:t>
            </a:r>
            <a:b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 помощью результатов АД и моделей машинного обучения разрабатывают и реализуют решения на основе данных, такие как системы рекомендаций, аналитические панели и другие приложения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1724025" y="5715000"/>
            <a:ext cx="13106400" cy="18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Мониторят и обновляют модели</a:t>
            </a:r>
            <a:b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Постоянно мониторят производительность моделей машинного обучения и обновляют их, если это необходимо, чтобы они всегда оставались актуальными и точными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878</Words>
  <Application>Microsoft Macintosh PowerPoint</Application>
  <PresentationFormat>Произвольный</PresentationFormat>
  <Paragraphs>204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Inter</vt:lpstr>
      <vt:lpstr>Arial</vt:lpstr>
      <vt:lpstr>Inter ExtraBold</vt:lpstr>
      <vt:lpstr>Play</vt:lpstr>
      <vt:lpstr>Inter Black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Марк Хуббатулин</cp:lastModifiedBy>
  <cp:revision>6</cp:revision>
  <dcterms:created xsi:type="dcterms:W3CDTF">2024-05-28T18:11:17Z</dcterms:created>
  <dcterms:modified xsi:type="dcterms:W3CDTF">2024-07-08T20:04:46Z</dcterms:modified>
</cp:coreProperties>
</file>